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 id="271" r:id="rId16"/>
    <p:sldId id="272" r:id="rId17"/>
    <p:sldId id="268" r:id="rId18"/>
    <p:sldId id="273" r:id="rId19"/>
    <p:sldId id="274" r:id="rId20"/>
    <p:sldId id="275" r:id="rId21"/>
    <p:sldId id="276" r:id="rId22"/>
    <p:sldId id="277" r:id="rId23"/>
    <p:sldId id="278" r:id="rId24"/>
    <p:sldId id="279" r:id="rId25"/>
    <p:sldId id="280"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96" y="5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DC9015C-73A1-45D5-9F35-9CD56DE4CE18}" type="datetimeFigureOut">
              <a:rPr lang="en-GB" smtClean="0"/>
              <a:t>04/04/2022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78EB7AA-4BB4-4B67-9572-7674D6002C2B}" type="slidenum">
              <a:rPr lang="en-GB" smtClean="0"/>
              <a:t>‹#›</a:t>
            </a:fld>
            <a:endParaRPr lang="en-GB"/>
          </a:p>
        </p:txBody>
      </p:sp>
    </p:spTree>
    <p:extLst>
      <p:ext uri="{BB962C8B-B14F-4D97-AF65-F5344CB8AC3E}">
        <p14:creationId xmlns:p14="http://schemas.microsoft.com/office/powerpoint/2010/main" val="10013088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C9015C-73A1-45D5-9F35-9CD56DE4CE18}" type="datetimeFigureOut">
              <a:rPr lang="en-GB" smtClean="0"/>
              <a:t>04/04/2022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78EB7AA-4BB4-4B67-9572-7674D6002C2B}" type="slidenum">
              <a:rPr lang="en-GB" smtClean="0"/>
              <a:t>‹#›</a:t>
            </a:fld>
            <a:endParaRPr lang="en-GB"/>
          </a:p>
        </p:txBody>
      </p:sp>
    </p:spTree>
    <p:extLst>
      <p:ext uri="{BB962C8B-B14F-4D97-AF65-F5344CB8AC3E}">
        <p14:creationId xmlns:p14="http://schemas.microsoft.com/office/powerpoint/2010/main" val="7888619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C9015C-73A1-45D5-9F35-9CD56DE4CE18}" type="datetimeFigureOut">
              <a:rPr lang="en-GB" smtClean="0"/>
              <a:t>04/04/2022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78EB7AA-4BB4-4B67-9572-7674D6002C2B}"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4197191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C9015C-73A1-45D5-9F35-9CD56DE4CE18}" type="datetimeFigureOut">
              <a:rPr lang="en-GB" smtClean="0"/>
              <a:t>04/04/2022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78EB7AA-4BB4-4B67-9572-7674D6002C2B}" type="slidenum">
              <a:rPr lang="en-GB" smtClean="0"/>
              <a:t>‹#›</a:t>
            </a:fld>
            <a:endParaRPr lang="en-GB"/>
          </a:p>
        </p:txBody>
      </p:sp>
    </p:spTree>
    <p:extLst>
      <p:ext uri="{BB962C8B-B14F-4D97-AF65-F5344CB8AC3E}">
        <p14:creationId xmlns:p14="http://schemas.microsoft.com/office/powerpoint/2010/main" val="27611067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C9015C-73A1-45D5-9F35-9CD56DE4CE18}" type="datetimeFigureOut">
              <a:rPr lang="en-GB" smtClean="0"/>
              <a:t>04/04/2022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78EB7AA-4BB4-4B67-9572-7674D6002C2B}"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836390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C9015C-73A1-45D5-9F35-9CD56DE4CE18}" type="datetimeFigureOut">
              <a:rPr lang="en-GB" smtClean="0"/>
              <a:t>04/04/2022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78EB7AA-4BB4-4B67-9572-7674D6002C2B}" type="slidenum">
              <a:rPr lang="en-GB" smtClean="0"/>
              <a:t>‹#›</a:t>
            </a:fld>
            <a:endParaRPr lang="en-GB"/>
          </a:p>
        </p:txBody>
      </p:sp>
    </p:spTree>
    <p:extLst>
      <p:ext uri="{BB962C8B-B14F-4D97-AF65-F5344CB8AC3E}">
        <p14:creationId xmlns:p14="http://schemas.microsoft.com/office/powerpoint/2010/main" val="23065678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C9015C-73A1-45D5-9F35-9CD56DE4CE18}" type="datetimeFigureOut">
              <a:rPr lang="en-GB" smtClean="0"/>
              <a:t>04/04/2022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78EB7AA-4BB4-4B67-9572-7674D6002C2B}" type="slidenum">
              <a:rPr lang="en-GB" smtClean="0"/>
              <a:t>‹#›</a:t>
            </a:fld>
            <a:endParaRPr lang="en-GB"/>
          </a:p>
        </p:txBody>
      </p:sp>
    </p:spTree>
    <p:extLst>
      <p:ext uri="{BB962C8B-B14F-4D97-AF65-F5344CB8AC3E}">
        <p14:creationId xmlns:p14="http://schemas.microsoft.com/office/powerpoint/2010/main" val="29055983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C9015C-73A1-45D5-9F35-9CD56DE4CE18}" type="datetimeFigureOut">
              <a:rPr lang="en-GB" smtClean="0"/>
              <a:t>04/04/2022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78EB7AA-4BB4-4B67-9572-7674D6002C2B}" type="slidenum">
              <a:rPr lang="en-GB" smtClean="0"/>
              <a:t>‹#›</a:t>
            </a:fld>
            <a:endParaRPr lang="en-GB"/>
          </a:p>
        </p:txBody>
      </p:sp>
    </p:spTree>
    <p:extLst>
      <p:ext uri="{BB962C8B-B14F-4D97-AF65-F5344CB8AC3E}">
        <p14:creationId xmlns:p14="http://schemas.microsoft.com/office/powerpoint/2010/main" val="159716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C9015C-73A1-45D5-9F35-9CD56DE4CE18}" type="datetimeFigureOut">
              <a:rPr lang="en-GB" smtClean="0"/>
              <a:t>04/04/2022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78EB7AA-4BB4-4B67-9572-7674D6002C2B}" type="slidenum">
              <a:rPr lang="en-GB" smtClean="0"/>
              <a:t>‹#›</a:t>
            </a:fld>
            <a:endParaRPr lang="en-GB"/>
          </a:p>
        </p:txBody>
      </p:sp>
    </p:spTree>
    <p:extLst>
      <p:ext uri="{BB962C8B-B14F-4D97-AF65-F5344CB8AC3E}">
        <p14:creationId xmlns:p14="http://schemas.microsoft.com/office/powerpoint/2010/main" val="485962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C9015C-73A1-45D5-9F35-9CD56DE4CE18}" type="datetimeFigureOut">
              <a:rPr lang="en-GB" smtClean="0"/>
              <a:t>04/04/2022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78EB7AA-4BB4-4B67-9572-7674D6002C2B}" type="slidenum">
              <a:rPr lang="en-GB" smtClean="0"/>
              <a:t>‹#›</a:t>
            </a:fld>
            <a:endParaRPr lang="en-GB"/>
          </a:p>
        </p:txBody>
      </p:sp>
    </p:spTree>
    <p:extLst>
      <p:ext uri="{BB962C8B-B14F-4D97-AF65-F5344CB8AC3E}">
        <p14:creationId xmlns:p14="http://schemas.microsoft.com/office/powerpoint/2010/main" val="35532141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DC9015C-73A1-45D5-9F35-9CD56DE4CE18}" type="datetimeFigureOut">
              <a:rPr lang="en-GB" smtClean="0"/>
              <a:t>04/04/2022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78EB7AA-4BB4-4B67-9572-7674D6002C2B}" type="slidenum">
              <a:rPr lang="en-GB" smtClean="0"/>
              <a:t>‹#›</a:t>
            </a:fld>
            <a:endParaRPr lang="en-GB"/>
          </a:p>
        </p:txBody>
      </p:sp>
    </p:spTree>
    <p:extLst>
      <p:ext uri="{BB962C8B-B14F-4D97-AF65-F5344CB8AC3E}">
        <p14:creationId xmlns:p14="http://schemas.microsoft.com/office/powerpoint/2010/main" val="25709709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DC9015C-73A1-45D5-9F35-9CD56DE4CE18}" type="datetimeFigureOut">
              <a:rPr lang="en-GB" smtClean="0"/>
              <a:t>04/04/2022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78EB7AA-4BB4-4B67-9572-7674D6002C2B}" type="slidenum">
              <a:rPr lang="en-GB" smtClean="0"/>
              <a:t>‹#›</a:t>
            </a:fld>
            <a:endParaRPr lang="en-GB"/>
          </a:p>
        </p:txBody>
      </p:sp>
    </p:spTree>
    <p:extLst>
      <p:ext uri="{BB962C8B-B14F-4D97-AF65-F5344CB8AC3E}">
        <p14:creationId xmlns:p14="http://schemas.microsoft.com/office/powerpoint/2010/main" val="293769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DC9015C-73A1-45D5-9F35-9CD56DE4CE18}" type="datetimeFigureOut">
              <a:rPr lang="en-GB" smtClean="0"/>
              <a:t>04/04/2022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78EB7AA-4BB4-4B67-9572-7674D6002C2B}" type="slidenum">
              <a:rPr lang="en-GB" smtClean="0"/>
              <a:t>‹#›</a:t>
            </a:fld>
            <a:endParaRPr lang="en-GB"/>
          </a:p>
        </p:txBody>
      </p:sp>
    </p:spTree>
    <p:extLst>
      <p:ext uri="{BB962C8B-B14F-4D97-AF65-F5344CB8AC3E}">
        <p14:creationId xmlns:p14="http://schemas.microsoft.com/office/powerpoint/2010/main" val="39525384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C9015C-73A1-45D5-9F35-9CD56DE4CE18}" type="datetimeFigureOut">
              <a:rPr lang="en-GB" smtClean="0"/>
              <a:t>04/04/2022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78EB7AA-4BB4-4B67-9572-7674D6002C2B}" type="slidenum">
              <a:rPr lang="en-GB" smtClean="0"/>
              <a:t>‹#›</a:t>
            </a:fld>
            <a:endParaRPr lang="en-GB"/>
          </a:p>
        </p:txBody>
      </p:sp>
    </p:spTree>
    <p:extLst>
      <p:ext uri="{BB962C8B-B14F-4D97-AF65-F5344CB8AC3E}">
        <p14:creationId xmlns:p14="http://schemas.microsoft.com/office/powerpoint/2010/main" val="3692162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DC9015C-73A1-45D5-9F35-9CD56DE4CE18}" type="datetimeFigureOut">
              <a:rPr lang="en-GB" smtClean="0"/>
              <a:t>04/04/2022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78EB7AA-4BB4-4B67-9572-7674D6002C2B}" type="slidenum">
              <a:rPr lang="en-GB" smtClean="0"/>
              <a:t>‹#›</a:t>
            </a:fld>
            <a:endParaRPr lang="en-GB"/>
          </a:p>
        </p:txBody>
      </p:sp>
    </p:spTree>
    <p:extLst>
      <p:ext uri="{BB962C8B-B14F-4D97-AF65-F5344CB8AC3E}">
        <p14:creationId xmlns:p14="http://schemas.microsoft.com/office/powerpoint/2010/main" val="22821928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DC9015C-73A1-45D5-9F35-9CD56DE4CE18}" type="datetimeFigureOut">
              <a:rPr lang="en-GB" smtClean="0"/>
              <a:t>04/04/2022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78EB7AA-4BB4-4B67-9572-7674D6002C2B}" type="slidenum">
              <a:rPr lang="en-GB" smtClean="0"/>
              <a:t>‹#›</a:t>
            </a:fld>
            <a:endParaRPr lang="en-GB"/>
          </a:p>
        </p:txBody>
      </p:sp>
    </p:spTree>
    <p:extLst>
      <p:ext uri="{BB962C8B-B14F-4D97-AF65-F5344CB8AC3E}">
        <p14:creationId xmlns:p14="http://schemas.microsoft.com/office/powerpoint/2010/main" val="27427058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DC9015C-73A1-45D5-9F35-9CD56DE4CE18}" type="datetimeFigureOut">
              <a:rPr lang="en-GB" smtClean="0"/>
              <a:t>04/04/2022</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78EB7AA-4BB4-4B67-9572-7674D6002C2B}" type="slidenum">
              <a:rPr lang="en-GB" smtClean="0"/>
              <a:t>‹#›</a:t>
            </a:fld>
            <a:endParaRPr lang="en-GB"/>
          </a:p>
        </p:txBody>
      </p:sp>
    </p:spTree>
    <p:extLst>
      <p:ext uri="{BB962C8B-B14F-4D97-AF65-F5344CB8AC3E}">
        <p14:creationId xmlns:p14="http://schemas.microsoft.com/office/powerpoint/2010/main" val="33946093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A4352-62E1-4647-A3B6-80CBE6EE7324}"/>
              </a:ext>
            </a:extLst>
          </p:cNvPr>
          <p:cNvSpPr>
            <a:spLocks noGrp="1"/>
          </p:cNvSpPr>
          <p:nvPr>
            <p:ph type="ctrTitle"/>
          </p:nvPr>
        </p:nvSpPr>
        <p:spPr/>
        <p:txBody>
          <a:bodyPr/>
          <a:lstStyle/>
          <a:p>
            <a:pPr algn="ctr"/>
            <a:r>
              <a:rPr lang="en-GB" dirty="0"/>
              <a:t>Governor Training for Enhance Academy Trust </a:t>
            </a:r>
            <a:br>
              <a:rPr lang="en-GB" dirty="0"/>
            </a:br>
            <a:endParaRPr lang="en-GB" dirty="0"/>
          </a:p>
        </p:txBody>
      </p:sp>
      <p:sp>
        <p:nvSpPr>
          <p:cNvPr id="3" name="Subtitle 2">
            <a:extLst>
              <a:ext uri="{FF2B5EF4-FFF2-40B4-BE49-F238E27FC236}">
                <a16:creationId xmlns:a16="http://schemas.microsoft.com/office/drawing/2014/main" id="{BA3F4D43-408D-4960-9E5D-6C287FB720C1}"/>
              </a:ext>
            </a:extLst>
          </p:cNvPr>
          <p:cNvSpPr>
            <a:spLocks noGrp="1"/>
          </p:cNvSpPr>
          <p:nvPr>
            <p:ph type="subTitle" idx="1"/>
          </p:nvPr>
        </p:nvSpPr>
        <p:spPr>
          <a:xfrm>
            <a:off x="1507067" y="3429001"/>
            <a:ext cx="7766936" cy="2182528"/>
          </a:xfrm>
        </p:spPr>
        <p:txBody>
          <a:bodyPr>
            <a:normAutofit/>
          </a:bodyPr>
          <a:lstStyle/>
          <a:p>
            <a:pPr algn="l"/>
            <a:r>
              <a:rPr lang="en-GB" sz="2800" dirty="0">
                <a:solidFill>
                  <a:schemeClr val="tx1"/>
                </a:solidFill>
              </a:rPr>
              <a:t>What to expect from your Ofsted interview</a:t>
            </a:r>
          </a:p>
          <a:p>
            <a:pPr algn="l"/>
            <a:endParaRPr lang="en-GB" sz="2800" dirty="0">
              <a:solidFill>
                <a:schemeClr val="tx1"/>
              </a:solidFill>
            </a:endParaRPr>
          </a:p>
          <a:p>
            <a:pPr algn="l"/>
            <a:r>
              <a:rPr lang="en-GB" sz="2800" dirty="0">
                <a:solidFill>
                  <a:schemeClr val="tx1"/>
                </a:solidFill>
              </a:rPr>
              <a:t>Janet Lunn </a:t>
            </a:r>
          </a:p>
          <a:p>
            <a:pPr algn="l"/>
            <a:r>
              <a:rPr lang="en-GB" sz="2800" dirty="0">
                <a:solidFill>
                  <a:schemeClr val="tx1"/>
                </a:solidFill>
              </a:rPr>
              <a:t>Former HMI and Ofsted Inspector </a:t>
            </a:r>
          </a:p>
        </p:txBody>
      </p:sp>
    </p:spTree>
    <p:extLst>
      <p:ext uri="{BB962C8B-B14F-4D97-AF65-F5344CB8AC3E}">
        <p14:creationId xmlns:p14="http://schemas.microsoft.com/office/powerpoint/2010/main" val="5068773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B6B3DD-A9DC-4FD9-93E0-677390FD561D}"/>
              </a:ext>
            </a:extLst>
          </p:cNvPr>
          <p:cNvSpPr>
            <a:spLocks noGrp="1"/>
          </p:cNvSpPr>
          <p:nvPr>
            <p:ph type="title"/>
          </p:nvPr>
        </p:nvSpPr>
        <p:spPr/>
        <p:txBody>
          <a:bodyPr/>
          <a:lstStyle/>
          <a:p>
            <a:r>
              <a:rPr lang="en-GB" dirty="0"/>
              <a:t>General reading </a:t>
            </a:r>
          </a:p>
        </p:txBody>
      </p:sp>
      <p:sp>
        <p:nvSpPr>
          <p:cNvPr id="3" name="Content Placeholder 2">
            <a:extLst>
              <a:ext uri="{FF2B5EF4-FFF2-40B4-BE49-F238E27FC236}">
                <a16:creationId xmlns:a16="http://schemas.microsoft.com/office/drawing/2014/main" id="{991FE593-04AF-4BD2-9610-0D9269CD18A9}"/>
              </a:ext>
            </a:extLst>
          </p:cNvPr>
          <p:cNvSpPr>
            <a:spLocks noGrp="1"/>
          </p:cNvSpPr>
          <p:nvPr>
            <p:ph idx="1"/>
          </p:nvPr>
        </p:nvSpPr>
        <p:spPr>
          <a:xfrm>
            <a:off x="677334" y="1434165"/>
            <a:ext cx="8596668" cy="4607198"/>
          </a:xfrm>
        </p:spPr>
        <p:txBody>
          <a:bodyPr>
            <a:normAutofit/>
          </a:bodyPr>
          <a:lstStyle/>
          <a:p>
            <a:r>
              <a:rPr lang="en-GB" sz="2800" dirty="0"/>
              <a:t>What reading diet do the children at the school have? </a:t>
            </a:r>
          </a:p>
          <a:p>
            <a:r>
              <a:rPr lang="en-GB" sz="2800" dirty="0"/>
              <a:t>Is there a prescribed list of books that all children will be exposed to throughout their time at the school? </a:t>
            </a:r>
          </a:p>
          <a:p>
            <a:r>
              <a:rPr lang="en-GB" sz="2800" dirty="0"/>
              <a:t>If so, what is the thinking behind this? </a:t>
            </a:r>
          </a:p>
          <a:p>
            <a:r>
              <a:rPr lang="en-GB" sz="2800" dirty="0"/>
              <a:t>What incentives are in place to support children to read at home?</a:t>
            </a:r>
          </a:p>
          <a:p>
            <a:r>
              <a:rPr lang="en-GB" sz="2800" dirty="0"/>
              <a:t>How well does the school promote home reading?</a:t>
            </a:r>
          </a:p>
        </p:txBody>
      </p:sp>
    </p:spTree>
    <p:extLst>
      <p:ext uri="{BB962C8B-B14F-4D97-AF65-F5344CB8AC3E}">
        <p14:creationId xmlns:p14="http://schemas.microsoft.com/office/powerpoint/2010/main" val="9750120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B71938-C5CD-46DE-97C6-12F42A6DC04D}"/>
              </a:ext>
            </a:extLst>
          </p:cNvPr>
          <p:cNvSpPr>
            <a:spLocks noGrp="1"/>
          </p:cNvSpPr>
          <p:nvPr>
            <p:ph type="title"/>
          </p:nvPr>
        </p:nvSpPr>
        <p:spPr>
          <a:xfrm>
            <a:off x="677334" y="609600"/>
            <a:ext cx="8596668" cy="795688"/>
          </a:xfrm>
        </p:spPr>
        <p:txBody>
          <a:bodyPr/>
          <a:lstStyle/>
          <a:p>
            <a:r>
              <a:rPr lang="en-GB" dirty="0"/>
              <a:t>The curriculum </a:t>
            </a:r>
          </a:p>
        </p:txBody>
      </p:sp>
      <p:sp>
        <p:nvSpPr>
          <p:cNvPr id="3" name="Content Placeholder 2">
            <a:extLst>
              <a:ext uri="{FF2B5EF4-FFF2-40B4-BE49-F238E27FC236}">
                <a16:creationId xmlns:a16="http://schemas.microsoft.com/office/drawing/2014/main" id="{B8E1CA41-5F7B-404E-A358-C485ECD13BEB}"/>
              </a:ext>
            </a:extLst>
          </p:cNvPr>
          <p:cNvSpPr>
            <a:spLocks noGrp="1"/>
          </p:cNvSpPr>
          <p:nvPr>
            <p:ph idx="1"/>
          </p:nvPr>
        </p:nvSpPr>
        <p:spPr>
          <a:xfrm>
            <a:off x="677334" y="1405289"/>
            <a:ext cx="8596668" cy="4636074"/>
          </a:xfrm>
        </p:spPr>
        <p:txBody>
          <a:bodyPr/>
          <a:lstStyle/>
          <a:p>
            <a:r>
              <a:rPr lang="en-GB" sz="3200" dirty="0"/>
              <a:t>Most schools have ensured their phonics teaching is now becoming embedded. The curriculum then becomes the main focus. Ofsted will have looked at both early reading and at least one curriculum area the day prior to your meeting. </a:t>
            </a:r>
          </a:p>
          <a:p>
            <a:r>
              <a:rPr lang="en-GB" sz="3200" dirty="0"/>
              <a:t>If they have any questions about either one, they will have given indication at the team meeting at the end of day 1. </a:t>
            </a:r>
          </a:p>
          <a:p>
            <a:endParaRPr lang="en-GB" dirty="0"/>
          </a:p>
        </p:txBody>
      </p:sp>
    </p:spTree>
    <p:extLst>
      <p:ext uri="{BB962C8B-B14F-4D97-AF65-F5344CB8AC3E}">
        <p14:creationId xmlns:p14="http://schemas.microsoft.com/office/powerpoint/2010/main" val="31946237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02A9AD-965E-4789-8F00-F4AC7B7C0682}"/>
              </a:ext>
            </a:extLst>
          </p:cNvPr>
          <p:cNvSpPr>
            <a:spLocks noGrp="1"/>
          </p:cNvSpPr>
          <p:nvPr>
            <p:ph type="title"/>
          </p:nvPr>
        </p:nvSpPr>
        <p:spPr/>
        <p:txBody>
          <a:bodyPr/>
          <a:lstStyle/>
          <a:p>
            <a:r>
              <a:rPr lang="en-GB" dirty="0"/>
              <a:t>The curriculum </a:t>
            </a:r>
          </a:p>
        </p:txBody>
      </p:sp>
      <p:sp>
        <p:nvSpPr>
          <p:cNvPr id="3" name="Content Placeholder 2">
            <a:extLst>
              <a:ext uri="{FF2B5EF4-FFF2-40B4-BE49-F238E27FC236}">
                <a16:creationId xmlns:a16="http://schemas.microsoft.com/office/drawing/2014/main" id="{6850320C-F95B-4154-94D2-E3C064A33640}"/>
              </a:ext>
            </a:extLst>
          </p:cNvPr>
          <p:cNvSpPr>
            <a:spLocks noGrp="1"/>
          </p:cNvSpPr>
          <p:nvPr>
            <p:ph idx="1"/>
          </p:nvPr>
        </p:nvSpPr>
        <p:spPr>
          <a:xfrm>
            <a:off x="677334" y="1376413"/>
            <a:ext cx="8596668" cy="4664949"/>
          </a:xfrm>
        </p:spPr>
        <p:txBody>
          <a:bodyPr/>
          <a:lstStyle/>
          <a:p>
            <a:r>
              <a:rPr lang="en-GB" dirty="0"/>
              <a:t>You may be asked a general question about the curriculum, </a:t>
            </a:r>
            <a:r>
              <a:rPr lang="en-GB" dirty="0" err="1"/>
              <a:t>ie</a:t>
            </a:r>
            <a:r>
              <a:rPr lang="en-GB" dirty="0"/>
              <a:t> how do you know how successful the curriculum is? </a:t>
            </a:r>
          </a:p>
          <a:p>
            <a:r>
              <a:rPr lang="en-GB" dirty="0"/>
              <a:t>Talk about the strategic planning that has taken place to build the curriculum. Link to national curriculum (although academies do not have to follow the national curriculum, but do).</a:t>
            </a:r>
          </a:p>
          <a:p>
            <a:r>
              <a:rPr lang="en-GB" dirty="0"/>
              <a:t>Can you identify any links throughout the curriculum, which show how children are revisiting topics and building up their knowledge? Have themes been identified throughout the topics which show how they build up over time? For example, the theme of electricity in science or mapping skills in geography.</a:t>
            </a:r>
          </a:p>
          <a:p>
            <a:r>
              <a:rPr lang="en-GB" dirty="0"/>
              <a:t>Talk about the ways you have been informed about the curriculum, </a:t>
            </a:r>
            <a:r>
              <a:rPr lang="en-GB" dirty="0" err="1"/>
              <a:t>ie</a:t>
            </a:r>
            <a:r>
              <a:rPr lang="en-GB" dirty="0"/>
              <a:t> do you have regular presentations to the curriculum committee? </a:t>
            </a:r>
          </a:p>
          <a:p>
            <a:r>
              <a:rPr lang="en-GB" dirty="0"/>
              <a:t>Have any governors visited the school to look at a particular curriculum area? </a:t>
            </a:r>
          </a:p>
          <a:p>
            <a:endParaRPr lang="en-GB" dirty="0"/>
          </a:p>
          <a:p>
            <a:endParaRPr lang="en-GB" dirty="0"/>
          </a:p>
        </p:txBody>
      </p:sp>
    </p:spTree>
    <p:extLst>
      <p:ext uri="{BB962C8B-B14F-4D97-AF65-F5344CB8AC3E}">
        <p14:creationId xmlns:p14="http://schemas.microsoft.com/office/powerpoint/2010/main" val="7900527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3908B-B3E5-4DFF-B6D8-89F6DA559336}"/>
              </a:ext>
            </a:extLst>
          </p:cNvPr>
          <p:cNvSpPr>
            <a:spLocks noGrp="1"/>
          </p:cNvSpPr>
          <p:nvPr>
            <p:ph type="title"/>
          </p:nvPr>
        </p:nvSpPr>
        <p:spPr/>
        <p:txBody>
          <a:bodyPr/>
          <a:lstStyle/>
          <a:p>
            <a:r>
              <a:rPr lang="en-GB" dirty="0"/>
              <a:t>The curriculum </a:t>
            </a:r>
          </a:p>
        </p:txBody>
      </p:sp>
      <p:sp>
        <p:nvSpPr>
          <p:cNvPr id="3" name="Content Placeholder 2">
            <a:extLst>
              <a:ext uri="{FF2B5EF4-FFF2-40B4-BE49-F238E27FC236}">
                <a16:creationId xmlns:a16="http://schemas.microsoft.com/office/drawing/2014/main" id="{E6A61836-91A4-498D-8AF4-423C1F56551D}"/>
              </a:ext>
            </a:extLst>
          </p:cNvPr>
          <p:cNvSpPr>
            <a:spLocks noGrp="1"/>
          </p:cNvSpPr>
          <p:nvPr>
            <p:ph idx="1"/>
          </p:nvPr>
        </p:nvSpPr>
        <p:spPr>
          <a:xfrm>
            <a:off x="677334" y="1260909"/>
            <a:ext cx="8596668" cy="4780453"/>
          </a:xfrm>
        </p:spPr>
        <p:txBody>
          <a:bodyPr/>
          <a:lstStyle/>
          <a:p>
            <a:r>
              <a:rPr lang="en-GB" dirty="0"/>
              <a:t>All curriculum areas must have end points clearly identified. By that, the curriculum must show what pupils are expected to KNOW at the end of each year group. </a:t>
            </a:r>
          </a:p>
          <a:p>
            <a:r>
              <a:rPr lang="en-GB" dirty="0"/>
              <a:t>Have governors carried out any monitoring to check what pupils know using the school’s own documentation? </a:t>
            </a:r>
          </a:p>
          <a:p>
            <a:r>
              <a:rPr lang="en-GB" dirty="0"/>
              <a:t>If not, have leaders carried out any monitoring and fed back to governors about how well pupils are remembering the curriculum. </a:t>
            </a:r>
          </a:p>
          <a:p>
            <a:r>
              <a:rPr lang="en-GB" dirty="0"/>
              <a:t>The Ofsted mantra, is know more remember more. </a:t>
            </a:r>
          </a:p>
          <a:p>
            <a:r>
              <a:rPr lang="en-GB" dirty="0"/>
              <a:t>Do your schools use knowledge organisers? If so, is the knowledge that is listed on them carefully checked to ensure it is taken directly from planning? </a:t>
            </a:r>
          </a:p>
          <a:p>
            <a:r>
              <a:rPr lang="en-GB" dirty="0"/>
              <a:t>Do leaders check that the pupils can remember the information given to them on the knowledge organisers?</a:t>
            </a:r>
          </a:p>
          <a:p>
            <a:endParaRPr lang="en-GB" dirty="0"/>
          </a:p>
        </p:txBody>
      </p:sp>
    </p:spTree>
    <p:extLst>
      <p:ext uri="{BB962C8B-B14F-4D97-AF65-F5344CB8AC3E}">
        <p14:creationId xmlns:p14="http://schemas.microsoft.com/office/powerpoint/2010/main" val="10941729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31FB7-27CC-4235-85FF-941F77018970}"/>
              </a:ext>
            </a:extLst>
          </p:cNvPr>
          <p:cNvSpPr>
            <a:spLocks noGrp="1"/>
          </p:cNvSpPr>
          <p:nvPr>
            <p:ph type="title"/>
          </p:nvPr>
        </p:nvSpPr>
        <p:spPr/>
        <p:txBody>
          <a:bodyPr/>
          <a:lstStyle/>
          <a:p>
            <a:r>
              <a:rPr lang="en-GB" dirty="0"/>
              <a:t>The curriculum</a:t>
            </a:r>
          </a:p>
        </p:txBody>
      </p:sp>
      <p:sp>
        <p:nvSpPr>
          <p:cNvPr id="3" name="Content Placeholder 2">
            <a:extLst>
              <a:ext uri="{FF2B5EF4-FFF2-40B4-BE49-F238E27FC236}">
                <a16:creationId xmlns:a16="http://schemas.microsoft.com/office/drawing/2014/main" id="{E28B644E-23D0-4FFD-A84D-226437A3CDD3}"/>
              </a:ext>
            </a:extLst>
          </p:cNvPr>
          <p:cNvSpPr>
            <a:spLocks noGrp="1"/>
          </p:cNvSpPr>
          <p:nvPr>
            <p:ph idx="1"/>
          </p:nvPr>
        </p:nvSpPr>
        <p:spPr/>
        <p:txBody>
          <a:bodyPr>
            <a:normAutofit/>
          </a:bodyPr>
          <a:lstStyle/>
          <a:p>
            <a:r>
              <a:rPr lang="en-GB" sz="2800" dirty="0"/>
              <a:t>Nearly every school will be developing vocabulary around the curriculum areas. This will probably be highlighted in the school development plan. </a:t>
            </a:r>
          </a:p>
          <a:p>
            <a:r>
              <a:rPr lang="en-GB" sz="2800" dirty="0"/>
              <a:t>Who checks that the vocabulary listed is appropriate? </a:t>
            </a:r>
          </a:p>
          <a:p>
            <a:r>
              <a:rPr lang="en-GB" sz="2800" dirty="0"/>
              <a:t>Who checks that the pupils are using this vocabulary frequently in their discussions and written work?</a:t>
            </a:r>
          </a:p>
        </p:txBody>
      </p:sp>
    </p:spTree>
    <p:extLst>
      <p:ext uri="{BB962C8B-B14F-4D97-AF65-F5344CB8AC3E}">
        <p14:creationId xmlns:p14="http://schemas.microsoft.com/office/powerpoint/2010/main" val="27677077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ED261C-93CA-42C6-AFF4-B320F5AFFADC}"/>
              </a:ext>
            </a:extLst>
          </p:cNvPr>
          <p:cNvSpPr>
            <a:spLocks noGrp="1"/>
          </p:cNvSpPr>
          <p:nvPr>
            <p:ph type="title"/>
          </p:nvPr>
        </p:nvSpPr>
        <p:spPr/>
        <p:txBody>
          <a:bodyPr/>
          <a:lstStyle/>
          <a:p>
            <a:r>
              <a:rPr lang="en-GB" dirty="0"/>
              <a:t>Lowest 20%</a:t>
            </a:r>
          </a:p>
        </p:txBody>
      </p:sp>
      <p:sp>
        <p:nvSpPr>
          <p:cNvPr id="3" name="Content Placeholder 2">
            <a:extLst>
              <a:ext uri="{FF2B5EF4-FFF2-40B4-BE49-F238E27FC236}">
                <a16:creationId xmlns:a16="http://schemas.microsoft.com/office/drawing/2014/main" id="{E39DCAA9-5C23-44BC-A550-5CCA2E5F2E5B}"/>
              </a:ext>
            </a:extLst>
          </p:cNvPr>
          <p:cNvSpPr>
            <a:spLocks noGrp="1"/>
          </p:cNvSpPr>
          <p:nvPr>
            <p:ph idx="1"/>
          </p:nvPr>
        </p:nvSpPr>
        <p:spPr>
          <a:xfrm>
            <a:off x="677334" y="1289785"/>
            <a:ext cx="8596668" cy="4751577"/>
          </a:xfrm>
        </p:spPr>
        <p:txBody>
          <a:bodyPr>
            <a:noAutofit/>
          </a:bodyPr>
          <a:lstStyle/>
          <a:p>
            <a:r>
              <a:rPr lang="en-GB" sz="2000" dirty="0"/>
              <a:t>This group of pupils are of the greatest concern. This refers to the national average of 20% of pupils who leave primary school and are not at the expected standard. </a:t>
            </a:r>
          </a:p>
          <a:p>
            <a:r>
              <a:rPr lang="en-GB" sz="2000" dirty="0"/>
              <a:t>In some of your schools this may be much higher, particularly as a result of the pandemic. </a:t>
            </a:r>
          </a:p>
          <a:p>
            <a:r>
              <a:rPr lang="en-GB" sz="2000" dirty="0"/>
              <a:t>You will need to show some knowledge that you as a governing body are monitoring the progress of this group of pupils. How do you do this? </a:t>
            </a:r>
          </a:p>
          <a:p>
            <a:pPr algn="ctr"/>
            <a:r>
              <a:rPr lang="en-GB" sz="2000" dirty="0"/>
              <a:t>Leadership report to governors</a:t>
            </a:r>
          </a:p>
          <a:p>
            <a:pPr algn="ctr"/>
            <a:r>
              <a:rPr lang="en-GB" sz="2000" dirty="0"/>
              <a:t>Challenge through meetings </a:t>
            </a:r>
          </a:p>
          <a:p>
            <a:pPr algn="ctr"/>
            <a:r>
              <a:rPr lang="en-GB" sz="2000" dirty="0"/>
              <a:t>Do you have a specific governor responsible for this group?</a:t>
            </a:r>
          </a:p>
          <a:p>
            <a:pPr algn="ctr"/>
            <a:r>
              <a:rPr lang="en-GB" sz="2000" dirty="0"/>
              <a:t>Or does every governor pay particular attention to this group when looking at their own subject area?</a:t>
            </a:r>
          </a:p>
        </p:txBody>
      </p:sp>
    </p:spTree>
    <p:extLst>
      <p:ext uri="{BB962C8B-B14F-4D97-AF65-F5344CB8AC3E}">
        <p14:creationId xmlns:p14="http://schemas.microsoft.com/office/powerpoint/2010/main" val="5665149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057291-AB64-4D04-9909-60AFA5393E9D}"/>
              </a:ext>
            </a:extLst>
          </p:cNvPr>
          <p:cNvSpPr>
            <a:spLocks noGrp="1"/>
          </p:cNvSpPr>
          <p:nvPr>
            <p:ph type="title"/>
          </p:nvPr>
        </p:nvSpPr>
        <p:spPr/>
        <p:txBody>
          <a:bodyPr/>
          <a:lstStyle/>
          <a:p>
            <a:r>
              <a:rPr lang="en-GB" dirty="0"/>
              <a:t>Lowest 20%</a:t>
            </a:r>
          </a:p>
        </p:txBody>
      </p:sp>
      <p:sp>
        <p:nvSpPr>
          <p:cNvPr id="3" name="Content Placeholder 2">
            <a:extLst>
              <a:ext uri="{FF2B5EF4-FFF2-40B4-BE49-F238E27FC236}">
                <a16:creationId xmlns:a16="http://schemas.microsoft.com/office/drawing/2014/main" id="{352B51F9-FEF8-45A4-BF98-B5204B38C7A3}"/>
              </a:ext>
            </a:extLst>
          </p:cNvPr>
          <p:cNvSpPr>
            <a:spLocks noGrp="1"/>
          </p:cNvSpPr>
          <p:nvPr>
            <p:ph idx="1"/>
          </p:nvPr>
        </p:nvSpPr>
        <p:spPr/>
        <p:txBody>
          <a:bodyPr>
            <a:normAutofit/>
          </a:bodyPr>
          <a:lstStyle/>
          <a:p>
            <a:r>
              <a:rPr lang="en-GB" sz="2400" dirty="0"/>
              <a:t>Do you have any documentation that charts the progress of this group of pupils across the year group? </a:t>
            </a:r>
          </a:p>
          <a:p>
            <a:r>
              <a:rPr lang="en-GB" sz="2400" dirty="0"/>
              <a:t>How do you know what interventions they have received and how successful they are? </a:t>
            </a:r>
          </a:p>
          <a:p>
            <a:r>
              <a:rPr lang="en-GB" sz="2400" dirty="0"/>
              <a:t>You could refer to pupil premium spending, including catch up. </a:t>
            </a:r>
          </a:p>
          <a:p>
            <a:r>
              <a:rPr lang="en-GB" sz="2400" dirty="0"/>
              <a:t>You should be monitoring closely and ensuring the % of pupils in this category is reducing.</a:t>
            </a:r>
          </a:p>
        </p:txBody>
      </p:sp>
    </p:spTree>
    <p:extLst>
      <p:ext uri="{BB962C8B-B14F-4D97-AF65-F5344CB8AC3E}">
        <p14:creationId xmlns:p14="http://schemas.microsoft.com/office/powerpoint/2010/main" val="1023693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F2395-92C8-47DD-AEBB-192340021A71}"/>
              </a:ext>
            </a:extLst>
          </p:cNvPr>
          <p:cNvSpPr>
            <a:spLocks noGrp="1"/>
          </p:cNvSpPr>
          <p:nvPr>
            <p:ph type="title"/>
          </p:nvPr>
        </p:nvSpPr>
        <p:spPr/>
        <p:txBody>
          <a:bodyPr/>
          <a:lstStyle/>
          <a:p>
            <a:r>
              <a:rPr lang="en-GB" dirty="0"/>
              <a:t>Safeguarding</a:t>
            </a:r>
          </a:p>
        </p:txBody>
      </p:sp>
      <p:sp>
        <p:nvSpPr>
          <p:cNvPr id="3" name="Content Placeholder 2">
            <a:extLst>
              <a:ext uri="{FF2B5EF4-FFF2-40B4-BE49-F238E27FC236}">
                <a16:creationId xmlns:a16="http://schemas.microsoft.com/office/drawing/2014/main" id="{8FCCCE90-8B99-41B3-B1F7-DD2189422150}"/>
              </a:ext>
            </a:extLst>
          </p:cNvPr>
          <p:cNvSpPr>
            <a:spLocks noGrp="1"/>
          </p:cNvSpPr>
          <p:nvPr>
            <p:ph idx="1"/>
          </p:nvPr>
        </p:nvSpPr>
        <p:spPr>
          <a:xfrm>
            <a:off x="677334" y="1549667"/>
            <a:ext cx="8596668" cy="4491695"/>
          </a:xfrm>
        </p:spPr>
        <p:txBody>
          <a:bodyPr/>
          <a:lstStyle/>
          <a:p>
            <a:r>
              <a:rPr lang="en-GB" sz="2000" dirty="0"/>
              <a:t>How do governors and staff manage their statutory responsibilities, and in particular, safe recruitment and how do they respond to allegations about staff and other adults. </a:t>
            </a:r>
          </a:p>
          <a:p>
            <a:endParaRPr lang="en-GB" sz="2000" dirty="0"/>
          </a:p>
          <a:p>
            <a:r>
              <a:rPr lang="en-GB" sz="2000" dirty="0"/>
              <a:t>Check policies and procedures are in place</a:t>
            </a:r>
          </a:p>
          <a:p>
            <a:endParaRPr lang="en-GB" sz="2000" dirty="0"/>
          </a:p>
          <a:p>
            <a:r>
              <a:rPr lang="en-GB" sz="2000" dirty="0"/>
              <a:t>Appropriate response for children who go missing from education</a:t>
            </a:r>
          </a:p>
          <a:p>
            <a:endParaRPr lang="en-GB" sz="2000" dirty="0"/>
          </a:p>
          <a:p>
            <a:r>
              <a:rPr lang="en-GB" sz="2000" dirty="0"/>
              <a:t>A senior member of staff is appointed to the role of DSL and takes lead responsibility for child protection and safeguarding.</a:t>
            </a:r>
          </a:p>
          <a:p>
            <a:endParaRPr lang="en-GB" dirty="0"/>
          </a:p>
        </p:txBody>
      </p:sp>
    </p:spTree>
    <p:extLst>
      <p:ext uri="{BB962C8B-B14F-4D97-AF65-F5344CB8AC3E}">
        <p14:creationId xmlns:p14="http://schemas.microsoft.com/office/powerpoint/2010/main" val="789279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A4BA0F-8644-4969-91F2-1F5AB955A33A}"/>
              </a:ext>
            </a:extLst>
          </p:cNvPr>
          <p:cNvSpPr>
            <a:spLocks noGrp="1"/>
          </p:cNvSpPr>
          <p:nvPr>
            <p:ph type="title"/>
          </p:nvPr>
        </p:nvSpPr>
        <p:spPr/>
        <p:txBody>
          <a:bodyPr/>
          <a:lstStyle/>
          <a:p>
            <a:r>
              <a:rPr lang="en-GB" dirty="0"/>
              <a:t>Safeguarding </a:t>
            </a:r>
          </a:p>
        </p:txBody>
      </p:sp>
      <p:sp>
        <p:nvSpPr>
          <p:cNvPr id="3" name="Content Placeholder 2">
            <a:extLst>
              <a:ext uri="{FF2B5EF4-FFF2-40B4-BE49-F238E27FC236}">
                <a16:creationId xmlns:a16="http://schemas.microsoft.com/office/drawing/2014/main" id="{CC94FEFD-88F0-42EB-8F0D-05AFD69546DC}"/>
              </a:ext>
            </a:extLst>
          </p:cNvPr>
          <p:cNvSpPr>
            <a:spLocks noGrp="1"/>
          </p:cNvSpPr>
          <p:nvPr>
            <p:ph idx="1"/>
          </p:nvPr>
        </p:nvSpPr>
        <p:spPr>
          <a:xfrm>
            <a:off x="677334" y="1405289"/>
            <a:ext cx="8596668" cy="4636074"/>
          </a:xfrm>
        </p:spPr>
        <p:txBody>
          <a:bodyPr>
            <a:normAutofit/>
          </a:bodyPr>
          <a:lstStyle/>
          <a:p>
            <a:r>
              <a:rPr lang="en-GB" sz="2400" dirty="0"/>
              <a:t>All training is up to date</a:t>
            </a:r>
          </a:p>
          <a:p>
            <a:endParaRPr lang="en-GB" sz="2400" dirty="0"/>
          </a:p>
          <a:p>
            <a:r>
              <a:rPr lang="en-GB" sz="2400" dirty="0"/>
              <a:t>Staff receive regular safeguarding updates</a:t>
            </a:r>
          </a:p>
          <a:p>
            <a:endParaRPr lang="en-GB" sz="2400" dirty="0"/>
          </a:p>
          <a:p>
            <a:r>
              <a:rPr lang="en-GB" sz="2400" dirty="0"/>
              <a:t>A web filter is in place to ensure safe use of the internet</a:t>
            </a:r>
          </a:p>
          <a:p>
            <a:endParaRPr lang="en-GB" sz="2400" dirty="0"/>
          </a:p>
          <a:p>
            <a:r>
              <a:rPr lang="en-GB" sz="2400" dirty="0"/>
              <a:t>The curriculum focuses on safeguarding to ensure children are taught about safeguarding. In particular any local issues are addressed regularly, </a:t>
            </a:r>
            <a:r>
              <a:rPr lang="en-GB" sz="2400" dirty="0" err="1"/>
              <a:t>ie</a:t>
            </a:r>
            <a:r>
              <a:rPr lang="en-GB" sz="2400" dirty="0"/>
              <a:t> domestic violence, knife crime, county lines, drugs</a:t>
            </a:r>
          </a:p>
        </p:txBody>
      </p:sp>
    </p:spTree>
    <p:extLst>
      <p:ext uri="{BB962C8B-B14F-4D97-AF65-F5344CB8AC3E}">
        <p14:creationId xmlns:p14="http://schemas.microsoft.com/office/powerpoint/2010/main" val="11615965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336949-5EEF-4F12-8D8D-03DA030BF4E9}"/>
              </a:ext>
            </a:extLst>
          </p:cNvPr>
          <p:cNvSpPr>
            <a:spLocks noGrp="1"/>
          </p:cNvSpPr>
          <p:nvPr>
            <p:ph type="title"/>
          </p:nvPr>
        </p:nvSpPr>
        <p:spPr/>
        <p:txBody>
          <a:bodyPr/>
          <a:lstStyle/>
          <a:p>
            <a:r>
              <a:rPr lang="en-GB" dirty="0"/>
              <a:t>Safeguarding </a:t>
            </a:r>
          </a:p>
        </p:txBody>
      </p:sp>
      <p:sp>
        <p:nvSpPr>
          <p:cNvPr id="3" name="Content Placeholder 2">
            <a:extLst>
              <a:ext uri="{FF2B5EF4-FFF2-40B4-BE49-F238E27FC236}">
                <a16:creationId xmlns:a16="http://schemas.microsoft.com/office/drawing/2014/main" id="{835BEC4C-7663-40C1-AAC0-1D4D8A2ED4DE}"/>
              </a:ext>
            </a:extLst>
          </p:cNvPr>
          <p:cNvSpPr>
            <a:spLocks noGrp="1"/>
          </p:cNvSpPr>
          <p:nvPr>
            <p:ph idx="1"/>
          </p:nvPr>
        </p:nvSpPr>
        <p:spPr>
          <a:xfrm>
            <a:off x="677334" y="1472665"/>
            <a:ext cx="8596668" cy="4568697"/>
          </a:xfrm>
        </p:spPr>
        <p:txBody>
          <a:bodyPr>
            <a:noAutofit/>
          </a:bodyPr>
          <a:lstStyle/>
          <a:p>
            <a:r>
              <a:rPr lang="en-GB" sz="2400" dirty="0"/>
              <a:t>Correct procedures and protocols are followed for recruitment, including all references received prior to interview.</a:t>
            </a:r>
          </a:p>
          <a:p>
            <a:r>
              <a:rPr lang="en-GB" sz="2400" dirty="0"/>
              <a:t>Procedures are in place to handle allegations against teachers, headteachers and other staff.</a:t>
            </a:r>
          </a:p>
          <a:p>
            <a:r>
              <a:rPr lang="en-GB" sz="2400" dirty="0"/>
              <a:t>Procedures are in place to make a referral to the DBS service if a person in regulated activity has been dismissed or removed due to safeguarding concerns. </a:t>
            </a:r>
          </a:p>
          <a:p>
            <a:r>
              <a:rPr lang="en-GB" sz="2400" dirty="0"/>
              <a:t>The child protection policy includes procedures to minimise the risk of peer on peer abuse. It is clear that ‘banter’ will not be acceptable. </a:t>
            </a:r>
          </a:p>
        </p:txBody>
      </p:sp>
    </p:spTree>
    <p:extLst>
      <p:ext uri="{BB962C8B-B14F-4D97-AF65-F5344CB8AC3E}">
        <p14:creationId xmlns:p14="http://schemas.microsoft.com/office/powerpoint/2010/main" val="27803878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4F601-2778-4872-BB85-210AA8BFF455}"/>
              </a:ext>
            </a:extLst>
          </p:cNvPr>
          <p:cNvSpPr>
            <a:spLocks noGrp="1"/>
          </p:cNvSpPr>
          <p:nvPr>
            <p:ph type="title"/>
          </p:nvPr>
        </p:nvSpPr>
        <p:spPr/>
        <p:txBody>
          <a:bodyPr/>
          <a:lstStyle/>
          <a:p>
            <a:r>
              <a:rPr lang="en-GB" dirty="0"/>
              <a:t>Ofsted preparation for Governors </a:t>
            </a:r>
          </a:p>
        </p:txBody>
      </p:sp>
      <p:sp>
        <p:nvSpPr>
          <p:cNvPr id="3" name="Content Placeholder 2">
            <a:extLst>
              <a:ext uri="{FF2B5EF4-FFF2-40B4-BE49-F238E27FC236}">
                <a16:creationId xmlns:a16="http://schemas.microsoft.com/office/drawing/2014/main" id="{D86C5A8B-2E82-4100-ACC2-6CE943CA20BC}"/>
              </a:ext>
            </a:extLst>
          </p:cNvPr>
          <p:cNvSpPr>
            <a:spLocks noGrp="1"/>
          </p:cNvSpPr>
          <p:nvPr>
            <p:ph idx="1"/>
          </p:nvPr>
        </p:nvSpPr>
        <p:spPr/>
        <p:txBody>
          <a:bodyPr>
            <a:normAutofit fontScale="92500" lnSpcReduction="10000"/>
          </a:bodyPr>
          <a:lstStyle/>
          <a:p>
            <a:r>
              <a:rPr lang="en-GB" sz="2800" dirty="0"/>
              <a:t>How to prepare for the interview</a:t>
            </a:r>
          </a:p>
          <a:p>
            <a:r>
              <a:rPr lang="en-GB" sz="2800" dirty="0"/>
              <a:t>How involved will I be?</a:t>
            </a:r>
          </a:p>
          <a:p>
            <a:r>
              <a:rPr lang="en-GB" sz="2800" dirty="0"/>
              <a:t>Who should attend?</a:t>
            </a:r>
          </a:p>
          <a:p>
            <a:r>
              <a:rPr lang="en-GB" sz="2800" dirty="0"/>
              <a:t>What questions will I be asked?</a:t>
            </a:r>
          </a:p>
          <a:p>
            <a:r>
              <a:rPr lang="en-GB" sz="2800" dirty="0"/>
              <a:t>The 4 key aspects governors need to know</a:t>
            </a:r>
          </a:p>
          <a:p>
            <a:r>
              <a:rPr lang="en-GB" sz="2800" dirty="0"/>
              <a:t>How long will the interview last?</a:t>
            </a:r>
          </a:p>
          <a:p>
            <a:r>
              <a:rPr lang="en-GB" sz="2800" dirty="0"/>
              <a:t>Attending for the feedback</a:t>
            </a:r>
          </a:p>
          <a:p>
            <a:r>
              <a:rPr lang="en-GB" sz="2800" dirty="0"/>
              <a:t>Questions and queries </a:t>
            </a:r>
          </a:p>
          <a:p>
            <a:endParaRPr lang="en-GB" dirty="0"/>
          </a:p>
          <a:p>
            <a:endParaRPr lang="en-GB" dirty="0"/>
          </a:p>
        </p:txBody>
      </p:sp>
    </p:spTree>
    <p:extLst>
      <p:ext uri="{BB962C8B-B14F-4D97-AF65-F5344CB8AC3E}">
        <p14:creationId xmlns:p14="http://schemas.microsoft.com/office/powerpoint/2010/main" val="29509838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58F6D0-9809-4C61-A71E-20CBA10C958A}"/>
              </a:ext>
            </a:extLst>
          </p:cNvPr>
          <p:cNvSpPr>
            <a:spLocks noGrp="1"/>
          </p:cNvSpPr>
          <p:nvPr>
            <p:ph type="title"/>
          </p:nvPr>
        </p:nvSpPr>
        <p:spPr/>
        <p:txBody>
          <a:bodyPr/>
          <a:lstStyle/>
          <a:p>
            <a:r>
              <a:rPr lang="en-GB" dirty="0"/>
              <a:t>safeguarding</a:t>
            </a:r>
          </a:p>
        </p:txBody>
      </p:sp>
      <p:sp>
        <p:nvSpPr>
          <p:cNvPr id="3" name="Content Placeholder 2">
            <a:extLst>
              <a:ext uri="{FF2B5EF4-FFF2-40B4-BE49-F238E27FC236}">
                <a16:creationId xmlns:a16="http://schemas.microsoft.com/office/drawing/2014/main" id="{03A9FD7E-BD6F-43B5-BDF0-87F5392A3F9B}"/>
              </a:ext>
            </a:extLst>
          </p:cNvPr>
          <p:cNvSpPr>
            <a:spLocks noGrp="1"/>
          </p:cNvSpPr>
          <p:nvPr>
            <p:ph idx="1"/>
          </p:nvPr>
        </p:nvSpPr>
        <p:spPr>
          <a:xfrm>
            <a:off x="677334" y="1568919"/>
            <a:ext cx="8596668" cy="4472444"/>
          </a:xfrm>
        </p:spPr>
        <p:txBody>
          <a:bodyPr/>
          <a:lstStyle/>
          <a:p>
            <a:r>
              <a:rPr lang="en-GB" sz="2000" dirty="0"/>
              <a:t>Governors must ensure there is a designated teacher for looked after pupils and receive an annual report  </a:t>
            </a:r>
          </a:p>
          <a:p>
            <a:endParaRPr lang="en-GB" dirty="0"/>
          </a:p>
        </p:txBody>
      </p:sp>
    </p:spTree>
    <p:extLst>
      <p:ext uri="{BB962C8B-B14F-4D97-AF65-F5344CB8AC3E}">
        <p14:creationId xmlns:p14="http://schemas.microsoft.com/office/powerpoint/2010/main" val="10338436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018FAB-CC6F-468A-8109-A2090DCAF129}"/>
              </a:ext>
            </a:extLst>
          </p:cNvPr>
          <p:cNvSpPr>
            <a:spLocks noGrp="1"/>
          </p:cNvSpPr>
          <p:nvPr>
            <p:ph type="title"/>
          </p:nvPr>
        </p:nvSpPr>
        <p:spPr/>
        <p:txBody>
          <a:bodyPr/>
          <a:lstStyle/>
          <a:p>
            <a:r>
              <a:rPr lang="en-GB" dirty="0"/>
              <a:t>How long will the interview last?</a:t>
            </a:r>
          </a:p>
        </p:txBody>
      </p:sp>
      <p:sp>
        <p:nvSpPr>
          <p:cNvPr id="3" name="Content Placeholder 2">
            <a:extLst>
              <a:ext uri="{FF2B5EF4-FFF2-40B4-BE49-F238E27FC236}">
                <a16:creationId xmlns:a16="http://schemas.microsoft.com/office/drawing/2014/main" id="{FAEE1EEE-8912-4647-94FC-F4F397A6B615}"/>
              </a:ext>
            </a:extLst>
          </p:cNvPr>
          <p:cNvSpPr>
            <a:spLocks noGrp="1"/>
          </p:cNvSpPr>
          <p:nvPr>
            <p:ph idx="1"/>
          </p:nvPr>
        </p:nvSpPr>
        <p:spPr/>
        <p:txBody>
          <a:bodyPr>
            <a:normAutofit/>
          </a:bodyPr>
          <a:lstStyle/>
          <a:p>
            <a:r>
              <a:rPr lang="en-GB" sz="2400" dirty="0"/>
              <a:t>No longer that half an hour, probably about 20 minutes. </a:t>
            </a:r>
          </a:p>
        </p:txBody>
      </p:sp>
    </p:spTree>
    <p:extLst>
      <p:ext uri="{BB962C8B-B14F-4D97-AF65-F5344CB8AC3E}">
        <p14:creationId xmlns:p14="http://schemas.microsoft.com/office/powerpoint/2010/main" val="29830220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5787E3-D96A-4CAC-8E06-CC15F0558C7F}"/>
              </a:ext>
            </a:extLst>
          </p:cNvPr>
          <p:cNvSpPr>
            <a:spLocks noGrp="1"/>
          </p:cNvSpPr>
          <p:nvPr>
            <p:ph type="title"/>
          </p:nvPr>
        </p:nvSpPr>
        <p:spPr/>
        <p:txBody>
          <a:bodyPr/>
          <a:lstStyle/>
          <a:p>
            <a:r>
              <a:rPr lang="en-GB" dirty="0"/>
              <a:t>Attending for feedback</a:t>
            </a:r>
          </a:p>
        </p:txBody>
      </p:sp>
      <p:sp>
        <p:nvSpPr>
          <p:cNvPr id="3" name="Content Placeholder 2">
            <a:extLst>
              <a:ext uri="{FF2B5EF4-FFF2-40B4-BE49-F238E27FC236}">
                <a16:creationId xmlns:a16="http://schemas.microsoft.com/office/drawing/2014/main" id="{97229FBF-6D85-405F-B704-6A57EF7ABDA7}"/>
              </a:ext>
            </a:extLst>
          </p:cNvPr>
          <p:cNvSpPr>
            <a:spLocks noGrp="1"/>
          </p:cNvSpPr>
          <p:nvPr>
            <p:ph idx="1"/>
          </p:nvPr>
        </p:nvSpPr>
        <p:spPr/>
        <p:txBody>
          <a:bodyPr>
            <a:normAutofit/>
          </a:bodyPr>
          <a:lstStyle/>
          <a:p>
            <a:r>
              <a:rPr lang="en-GB" sz="2400" dirty="0"/>
              <a:t>All governors will be invited to feedback at the end of the inspection. </a:t>
            </a:r>
          </a:p>
          <a:p>
            <a:r>
              <a:rPr lang="en-GB" sz="2400" dirty="0"/>
              <a:t>The lead inspector will feedback the key findings of the inspection. </a:t>
            </a:r>
          </a:p>
          <a:p>
            <a:r>
              <a:rPr lang="en-GB" sz="2400" dirty="0"/>
              <a:t>There is no debate.</a:t>
            </a:r>
          </a:p>
          <a:p>
            <a:r>
              <a:rPr lang="en-GB" sz="2400" dirty="0"/>
              <a:t>You will be told what the strengths are and what the key areas for improvement will be.</a:t>
            </a:r>
          </a:p>
          <a:p>
            <a:r>
              <a:rPr lang="en-GB" sz="2400" dirty="0"/>
              <a:t>You will also be told the outcome of the inspection. </a:t>
            </a:r>
          </a:p>
        </p:txBody>
      </p:sp>
    </p:spTree>
    <p:extLst>
      <p:ext uri="{BB962C8B-B14F-4D97-AF65-F5344CB8AC3E}">
        <p14:creationId xmlns:p14="http://schemas.microsoft.com/office/powerpoint/2010/main" val="34471303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8AF6C0-0D2D-4033-97FB-4647B4C8362B}"/>
              </a:ext>
            </a:extLst>
          </p:cNvPr>
          <p:cNvSpPr>
            <a:spLocks noGrp="1"/>
          </p:cNvSpPr>
          <p:nvPr>
            <p:ph type="title"/>
          </p:nvPr>
        </p:nvSpPr>
        <p:spPr/>
        <p:txBody>
          <a:bodyPr/>
          <a:lstStyle/>
          <a:p>
            <a:r>
              <a:rPr lang="en-GB" dirty="0"/>
              <a:t>Attending for feedback </a:t>
            </a:r>
          </a:p>
        </p:txBody>
      </p:sp>
      <p:sp>
        <p:nvSpPr>
          <p:cNvPr id="3" name="Content Placeholder 2">
            <a:extLst>
              <a:ext uri="{FF2B5EF4-FFF2-40B4-BE49-F238E27FC236}">
                <a16:creationId xmlns:a16="http://schemas.microsoft.com/office/drawing/2014/main" id="{94A93333-D961-4963-B99B-0C6D969A62F0}"/>
              </a:ext>
            </a:extLst>
          </p:cNvPr>
          <p:cNvSpPr>
            <a:spLocks noGrp="1"/>
          </p:cNvSpPr>
          <p:nvPr>
            <p:ph idx="1"/>
          </p:nvPr>
        </p:nvSpPr>
        <p:spPr/>
        <p:txBody>
          <a:bodyPr>
            <a:normAutofit/>
          </a:bodyPr>
          <a:lstStyle/>
          <a:p>
            <a:r>
              <a:rPr lang="en-GB" sz="2400" dirty="0"/>
              <a:t>If your school has had a section 8 inspection (inspection of a good school)</a:t>
            </a:r>
          </a:p>
          <a:p>
            <a:r>
              <a:rPr lang="en-GB" sz="2400" dirty="0"/>
              <a:t>Three outcomes – the school remains good, the school remains good but there is evidence to suggest some decline, or the school remains good and there is evidence to suggest the school could be outstanding. </a:t>
            </a:r>
          </a:p>
          <a:p>
            <a:r>
              <a:rPr lang="en-GB" sz="2400" dirty="0"/>
              <a:t>The second and third outcomes will result in a further section 5 inspection within 18 months. </a:t>
            </a:r>
          </a:p>
        </p:txBody>
      </p:sp>
    </p:spTree>
    <p:extLst>
      <p:ext uri="{BB962C8B-B14F-4D97-AF65-F5344CB8AC3E}">
        <p14:creationId xmlns:p14="http://schemas.microsoft.com/office/powerpoint/2010/main" val="3737688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A8FC6-647C-4CA1-8E2B-331ACDD5826A}"/>
              </a:ext>
            </a:extLst>
          </p:cNvPr>
          <p:cNvSpPr>
            <a:spLocks noGrp="1"/>
          </p:cNvSpPr>
          <p:nvPr>
            <p:ph type="title"/>
          </p:nvPr>
        </p:nvSpPr>
        <p:spPr/>
        <p:txBody>
          <a:bodyPr/>
          <a:lstStyle/>
          <a:p>
            <a:r>
              <a:rPr lang="en-GB" dirty="0"/>
              <a:t>Attending for feedback </a:t>
            </a:r>
          </a:p>
        </p:txBody>
      </p:sp>
      <p:sp>
        <p:nvSpPr>
          <p:cNvPr id="3" name="Content Placeholder 2">
            <a:extLst>
              <a:ext uri="{FF2B5EF4-FFF2-40B4-BE49-F238E27FC236}">
                <a16:creationId xmlns:a16="http://schemas.microsoft.com/office/drawing/2014/main" id="{0F56A5ED-FC62-4EE7-A2A5-18863823ABF6}"/>
              </a:ext>
            </a:extLst>
          </p:cNvPr>
          <p:cNvSpPr>
            <a:spLocks noGrp="1"/>
          </p:cNvSpPr>
          <p:nvPr>
            <p:ph idx="1"/>
          </p:nvPr>
        </p:nvSpPr>
        <p:spPr>
          <a:xfrm>
            <a:off x="677334" y="1241659"/>
            <a:ext cx="8596668" cy="4799703"/>
          </a:xfrm>
        </p:spPr>
        <p:txBody>
          <a:bodyPr>
            <a:normAutofit lnSpcReduction="10000"/>
          </a:bodyPr>
          <a:lstStyle/>
          <a:p>
            <a:r>
              <a:rPr lang="en-GB" sz="2400" dirty="0"/>
              <a:t>If your school has received a section 5 inspection.</a:t>
            </a:r>
          </a:p>
          <a:p>
            <a:r>
              <a:rPr lang="en-GB" sz="2400" dirty="0"/>
              <a:t>You will be graded in all areas of the framework and receive an overall grade. </a:t>
            </a:r>
          </a:p>
          <a:p>
            <a:r>
              <a:rPr lang="en-GB" sz="2400" dirty="0"/>
              <a:t>If your school is good or better you will then receive a section 8 inspection in the future in about 4 years.</a:t>
            </a:r>
          </a:p>
          <a:p>
            <a:r>
              <a:rPr lang="en-GB" sz="2400" dirty="0"/>
              <a:t>If your school is graded RI (requires improvement) then you may receive a monitoring visit from HMI at some point about 12 months. You will receive another inspection in about 3 years. </a:t>
            </a:r>
          </a:p>
          <a:p>
            <a:r>
              <a:rPr lang="en-GB" sz="2400" dirty="0"/>
              <a:t>I have been in most schools in the trust, and as of the current time, no </a:t>
            </a:r>
            <a:r>
              <a:rPr lang="en-GB" sz="2400"/>
              <a:t>schools should </a:t>
            </a:r>
            <a:r>
              <a:rPr lang="en-GB" sz="2400" dirty="0"/>
              <a:t>receive an inadequate grading. </a:t>
            </a:r>
          </a:p>
        </p:txBody>
      </p:sp>
    </p:spTree>
    <p:extLst>
      <p:ext uri="{BB962C8B-B14F-4D97-AF65-F5344CB8AC3E}">
        <p14:creationId xmlns:p14="http://schemas.microsoft.com/office/powerpoint/2010/main" val="31287005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39A49E-D13F-44EC-B55D-76AC57AD1B25}"/>
              </a:ext>
            </a:extLst>
          </p:cNvPr>
          <p:cNvSpPr>
            <a:spLocks noGrp="1"/>
          </p:cNvSpPr>
          <p:nvPr>
            <p:ph type="title"/>
          </p:nvPr>
        </p:nvSpPr>
        <p:spPr/>
        <p:txBody>
          <a:bodyPr/>
          <a:lstStyle/>
          <a:p>
            <a:r>
              <a:rPr lang="en-GB" dirty="0"/>
              <a:t>Questions and queries?</a:t>
            </a:r>
          </a:p>
        </p:txBody>
      </p:sp>
      <p:sp>
        <p:nvSpPr>
          <p:cNvPr id="3" name="Content Placeholder 2">
            <a:extLst>
              <a:ext uri="{FF2B5EF4-FFF2-40B4-BE49-F238E27FC236}">
                <a16:creationId xmlns:a16="http://schemas.microsoft.com/office/drawing/2014/main" id="{FAB4F805-BA53-4742-8482-C4BDD2E1041D}"/>
              </a:ext>
            </a:extLst>
          </p:cNvPr>
          <p:cNvSpPr>
            <a:spLocks noGrp="1"/>
          </p:cNvSpPr>
          <p:nvPr>
            <p:ph idx="1"/>
          </p:nvPr>
        </p:nvSpPr>
        <p:spPr/>
        <p:txBody>
          <a:bodyPr/>
          <a:lstStyle/>
          <a:p>
            <a:r>
              <a:rPr lang="en-GB" dirty="0"/>
              <a:t>Any questions? </a:t>
            </a:r>
          </a:p>
          <a:p>
            <a:r>
              <a:rPr lang="en-GB" dirty="0"/>
              <a:t>Please contact me if you require any assistance during an inspection or to clarify any issues</a:t>
            </a:r>
          </a:p>
          <a:p>
            <a:endParaRPr lang="en-GB" dirty="0"/>
          </a:p>
          <a:p>
            <a:r>
              <a:rPr lang="en-GB" dirty="0"/>
              <a:t>Janet Lunn </a:t>
            </a:r>
          </a:p>
          <a:p>
            <a:r>
              <a:rPr lang="en-GB" dirty="0"/>
              <a:t>Phone number 07873466115</a:t>
            </a:r>
          </a:p>
          <a:p>
            <a:r>
              <a:rPr lang="en-GB" dirty="0"/>
              <a:t>Email janetbenlunn@gmail.com</a:t>
            </a:r>
          </a:p>
          <a:p>
            <a:endParaRPr lang="en-GB" dirty="0"/>
          </a:p>
          <a:p>
            <a:endParaRPr lang="en-GB" dirty="0"/>
          </a:p>
        </p:txBody>
      </p:sp>
    </p:spTree>
    <p:extLst>
      <p:ext uri="{BB962C8B-B14F-4D97-AF65-F5344CB8AC3E}">
        <p14:creationId xmlns:p14="http://schemas.microsoft.com/office/powerpoint/2010/main" val="3646740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F4E03F-DEF2-43BB-A73B-15061992445E}"/>
              </a:ext>
            </a:extLst>
          </p:cNvPr>
          <p:cNvSpPr>
            <a:spLocks noGrp="1"/>
          </p:cNvSpPr>
          <p:nvPr>
            <p:ph type="title"/>
          </p:nvPr>
        </p:nvSpPr>
        <p:spPr/>
        <p:txBody>
          <a:bodyPr/>
          <a:lstStyle/>
          <a:p>
            <a:r>
              <a:rPr lang="en-GB" dirty="0"/>
              <a:t>How to prepare for the interview</a:t>
            </a:r>
          </a:p>
        </p:txBody>
      </p:sp>
      <p:sp>
        <p:nvSpPr>
          <p:cNvPr id="3" name="Content Placeholder 2">
            <a:extLst>
              <a:ext uri="{FF2B5EF4-FFF2-40B4-BE49-F238E27FC236}">
                <a16:creationId xmlns:a16="http://schemas.microsoft.com/office/drawing/2014/main" id="{F30FEB45-A9ED-4E75-855D-590FAC112BCD}"/>
              </a:ext>
            </a:extLst>
          </p:cNvPr>
          <p:cNvSpPr>
            <a:spLocks noGrp="1"/>
          </p:cNvSpPr>
          <p:nvPr>
            <p:ph idx="1"/>
          </p:nvPr>
        </p:nvSpPr>
        <p:spPr>
          <a:xfrm>
            <a:off x="677334" y="1299411"/>
            <a:ext cx="8596668" cy="4741951"/>
          </a:xfrm>
        </p:spPr>
        <p:txBody>
          <a:bodyPr/>
          <a:lstStyle/>
          <a:p>
            <a:r>
              <a:rPr lang="en-GB" dirty="0"/>
              <a:t>Make sure you know the school’s priorities by re-reading the school development plan. </a:t>
            </a:r>
          </a:p>
          <a:p>
            <a:r>
              <a:rPr lang="en-GB" dirty="0"/>
              <a:t>Re-read the SEF so that you are confident what leaders will be saying to inspectors and you are aware of the self assessment grades your school have given to themselves.</a:t>
            </a:r>
          </a:p>
          <a:p>
            <a:r>
              <a:rPr lang="en-GB" dirty="0"/>
              <a:t>Have a few examples from minutes where you or another governor have offered robust challenge. </a:t>
            </a:r>
          </a:p>
          <a:p>
            <a:r>
              <a:rPr lang="en-GB" dirty="0"/>
              <a:t>Talk to the headteacher before you are interviewed, this is best done the night before your interview. Be aware they will have had a long day and be tired, plus other staff members will need to speak to them. So keep the chat short. Ascertain any areas that Ofsted have highlighted for further scrutiny as these are likely to be the things you will be asked about. </a:t>
            </a:r>
          </a:p>
          <a:p>
            <a:r>
              <a:rPr lang="en-GB" dirty="0"/>
              <a:t>You can take notes with you into the meeting, some school prepare a crib sheet for their governors.</a:t>
            </a:r>
          </a:p>
        </p:txBody>
      </p:sp>
    </p:spTree>
    <p:extLst>
      <p:ext uri="{BB962C8B-B14F-4D97-AF65-F5344CB8AC3E}">
        <p14:creationId xmlns:p14="http://schemas.microsoft.com/office/powerpoint/2010/main" val="28411668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6F38B-CD88-4647-B43A-FC8F00ECC119}"/>
              </a:ext>
            </a:extLst>
          </p:cNvPr>
          <p:cNvSpPr>
            <a:spLocks noGrp="1"/>
          </p:cNvSpPr>
          <p:nvPr>
            <p:ph type="title"/>
          </p:nvPr>
        </p:nvSpPr>
        <p:spPr/>
        <p:txBody>
          <a:bodyPr/>
          <a:lstStyle/>
          <a:p>
            <a:r>
              <a:rPr lang="en-GB" dirty="0"/>
              <a:t>How involved will I be?</a:t>
            </a:r>
          </a:p>
        </p:txBody>
      </p:sp>
      <p:sp>
        <p:nvSpPr>
          <p:cNvPr id="3" name="Content Placeholder 2">
            <a:extLst>
              <a:ext uri="{FF2B5EF4-FFF2-40B4-BE49-F238E27FC236}">
                <a16:creationId xmlns:a16="http://schemas.microsoft.com/office/drawing/2014/main" id="{E5605B7C-E6A4-49B3-B602-0A465199826C}"/>
              </a:ext>
            </a:extLst>
          </p:cNvPr>
          <p:cNvSpPr>
            <a:spLocks noGrp="1"/>
          </p:cNvSpPr>
          <p:nvPr>
            <p:ph idx="1"/>
          </p:nvPr>
        </p:nvSpPr>
        <p:spPr>
          <a:xfrm>
            <a:off x="677334" y="1366787"/>
            <a:ext cx="8596668" cy="5342021"/>
          </a:xfrm>
        </p:spPr>
        <p:txBody>
          <a:bodyPr>
            <a:normAutofit fontScale="92500"/>
          </a:bodyPr>
          <a:lstStyle/>
          <a:p>
            <a:r>
              <a:rPr lang="en-GB" dirty="0"/>
              <a:t>The chair of governors should be involved from the start of the inspection process. </a:t>
            </a:r>
          </a:p>
          <a:p>
            <a:r>
              <a:rPr lang="en-GB" dirty="0"/>
              <a:t>Speak to the headteacher at the end of the first day. Find out how the inspection is going and ask the headteacher to be honest. Forewarned is forearmed!</a:t>
            </a:r>
          </a:p>
          <a:p>
            <a:r>
              <a:rPr lang="en-GB" dirty="0"/>
              <a:t>Ask what is going well, and make sure you refer to this in your answers.</a:t>
            </a:r>
          </a:p>
          <a:p>
            <a:r>
              <a:rPr lang="en-GB" dirty="0"/>
              <a:t>Some headteachers want the chair of governors to be present at the mid point team meeting at the end of day 1 or the team meeting at the end of day 2. This is entirely at the discretion of the lead inspector. So if your headteacher would like you to be there, you can discuss this and the headteacher can ask the lead inspector. This is not the ‘norm’ so don’t be offended if the answer is no. </a:t>
            </a:r>
          </a:p>
          <a:p>
            <a:r>
              <a:rPr lang="en-GB" dirty="0"/>
              <a:t>Don’t leave the school before feeding back to a member of the senior leadership how your interview went and any issues that you feel may have aired.</a:t>
            </a:r>
          </a:p>
          <a:p>
            <a:r>
              <a:rPr lang="en-GB" dirty="0"/>
              <a:t>If all goes well, you can share in the congratulations. If things don’t go well, take notes during the feedback. Be there to speak to the headteacher at the end of the meeting. It is part of the chair’s responsibility to ensure the well being of the headteacher at this point. </a:t>
            </a:r>
          </a:p>
          <a:p>
            <a:endParaRPr lang="en-GB" dirty="0"/>
          </a:p>
          <a:p>
            <a:endParaRPr lang="en-GB" dirty="0"/>
          </a:p>
        </p:txBody>
      </p:sp>
    </p:spTree>
    <p:extLst>
      <p:ext uri="{BB962C8B-B14F-4D97-AF65-F5344CB8AC3E}">
        <p14:creationId xmlns:p14="http://schemas.microsoft.com/office/powerpoint/2010/main" val="15590296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FED15-7E11-4DDE-8491-78A2D2665720}"/>
              </a:ext>
            </a:extLst>
          </p:cNvPr>
          <p:cNvSpPr>
            <a:spLocks noGrp="1"/>
          </p:cNvSpPr>
          <p:nvPr>
            <p:ph type="title"/>
          </p:nvPr>
        </p:nvSpPr>
        <p:spPr/>
        <p:txBody>
          <a:bodyPr/>
          <a:lstStyle/>
          <a:p>
            <a:r>
              <a:rPr lang="en-GB" dirty="0"/>
              <a:t>Who should attend?</a:t>
            </a:r>
          </a:p>
        </p:txBody>
      </p:sp>
      <p:sp>
        <p:nvSpPr>
          <p:cNvPr id="3" name="Content Placeholder 2">
            <a:extLst>
              <a:ext uri="{FF2B5EF4-FFF2-40B4-BE49-F238E27FC236}">
                <a16:creationId xmlns:a16="http://schemas.microsoft.com/office/drawing/2014/main" id="{97CEF343-A07D-46B3-9F76-D4C3F86B4909}"/>
              </a:ext>
            </a:extLst>
          </p:cNvPr>
          <p:cNvSpPr>
            <a:spLocks noGrp="1"/>
          </p:cNvSpPr>
          <p:nvPr>
            <p:ph idx="1"/>
          </p:nvPr>
        </p:nvSpPr>
        <p:spPr/>
        <p:txBody>
          <a:bodyPr>
            <a:normAutofit/>
          </a:bodyPr>
          <a:lstStyle/>
          <a:p>
            <a:r>
              <a:rPr lang="en-GB" sz="2400" dirty="0"/>
              <a:t>The chair of governors should always make themselves available, if not in person then via a telephone call. </a:t>
            </a:r>
          </a:p>
          <a:p>
            <a:r>
              <a:rPr lang="en-GB" sz="2400" dirty="0"/>
              <a:t>As many other governors as can make it. Although you may need to pay careful consideration to this as some governors can be loose cannons, especially in a stressful situation. </a:t>
            </a:r>
          </a:p>
          <a:p>
            <a:r>
              <a:rPr lang="en-GB" sz="2400" dirty="0"/>
              <a:t>It is always useful if the safeguarding governor and the curriculum committee chair is available.</a:t>
            </a:r>
          </a:p>
        </p:txBody>
      </p:sp>
    </p:spTree>
    <p:extLst>
      <p:ext uri="{BB962C8B-B14F-4D97-AF65-F5344CB8AC3E}">
        <p14:creationId xmlns:p14="http://schemas.microsoft.com/office/powerpoint/2010/main" val="35361717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AAF644-A97C-4351-90CA-5CCF846BFAA1}"/>
              </a:ext>
            </a:extLst>
          </p:cNvPr>
          <p:cNvSpPr>
            <a:spLocks noGrp="1"/>
          </p:cNvSpPr>
          <p:nvPr>
            <p:ph type="title"/>
          </p:nvPr>
        </p:nvSpPr>
        <p:spPr/>
        <p:txBody>
          <a:bodyPr/>
          <a:lstStyle/>
          <a:p>
            <a:r>
              <a:rPr lang="en-GB" dirty="0"/>
              <a:t>What questions will I be asked?</a:t>
            </a:r>
          </a:p>
        </p:txBody>
      </p:sp>
      <p:sp>
        <p:nvSpPr>
          <p:cNvPr id="3" name="Content Placeholder 2">
            <a:extLst>
              <a:ext uri="{FF2B5EF4-FFF2-40B4-BE49-F238E27FC236}">
                <a16:creationId xmlns:a16="http://schemas.microsoft.com/office/drawing/2014/main" id="{61ADDC76-80DB-4807-82A7-80EEDCD6BDB2}"/>
              </a:ext>
            </a:extLst>
          </p:cNvPr>
          <p:cNvSpPr>
            <a:spLocks noGrp="1"/>
          </p:cNvSpPr>
          <p:nvPr>
            <p:ph idx="1"/>
          </p:nvPr>
        </p:nvSpPr>
        <p:spPr>
          <a:xfrm>
            <a:off x="677334" y="1453415"/>
            <a:ext cx="8596668" cy="4587947"/>
          </a:xfrm>
        </p:spPr>
        <p:txBody>
          <a:bodyPr>
            <a:normAutofit/>
          </a:bodyPr>
          <a:lstStyle/>
          <a:p>
            <a:r>
              <a:rPr lang="en-GB" dirty="0"/>
              <a:t>There is no list.</a:t>
            </a:r>
          </a:p>
          <a:p>
            <a:r>
              <a:rPr lang="en-GB" dirty="0"/>
              <a:t>The questions will be based entirely on what lines of enquiry the inspection is following. </a:t>
            </a:r>
          </a:p>
          <a:p>
            <a:r>
              <a:rPr lang="en-GB" dirty="0"/>
              <a:t>It is important that the headteacher informs the governors what the key lines of enquiry are so that they have time to consider any answers. </a:t>
            </a:r>
          </a:p>
          <a:p>
            <a:r>
              <a:rPr lang="en-GB" dirty="0"/>
              <a:t>There will always be some questions based around safeguarding, this may be recruitment/selection, it may be about the IT safety or Single Central Record. </a:t>
            </a:r>
          </a:p>
          <a:p>
            <a:r>
              <a:rPr lang="en-GB" dirty="0"/>
              <a:t>Generally inspectors ask open ended questions to governors. They are aware they are volunteers.</a:t>
            </a:r>
          </a:p>
          <a:p>
            <a:r>
              <a:rPr lang="en-GB" dirty="0"/>
              <a:t>Questions will be asked around, how do you know? Inspectors are just checking that you have systematic ways of monitoring what you are being told. You are not expected to have done things yourself. </a:t>
            </a:r>
          </a:p>
          <a:p>
            <a:endParaRPr lang="en-GB" dirty="0"/>
          </a:p>
          <a:p>
            <a:endParaRPr lang="en-GB" dirty="0"/>
          </a:p>
        </p:txBody>
      </p:sp>
    </p:spTree>
    <p:extLst>
      <p:ext uri="{BB962C8B-B14F-4D97-AF65-F5344CB8AC3E}">
        <p14:creationId xmlns:p14="http://schemas.microsoft.com/office/powerpoint/2010/main" val="13862020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AF3197-DF33-4A84-9A68-D712CC6E14A4}"/>
              </a:ext>
            </a:extLst>
          </p:cNvPr>
          <p:cNvSpPr>
            <a:spLocks noGrp="1"/>
          </p:cNvSpPr>
          <p:nvPr>
            <p:ph type="title"/>
          </p:nvPr>
        </p:nvSpPr>
        <p:spPr/>
        <p:txBody>
          <a:bodyPr/>
          <a:lstStyle/>
          <a:p>
            <a:r>
              <a:rPr lang="en-GB" dirty="0"/>
              <a:t>4 key areas of focus for all inspections. </a:t>
            </a:r>
          </a:p>
        </p:txBody>
      </p:sp>
      <p:sp>
        <p:nvSpPr>
          <p:cNvPr id="3" name="Content Placeholder 2">
            <a:extLst>
              <a:ext uri="{FF2B5EF4-FFF2-40B4-BE49-F238E27FC236}">
                <a16:creationId xmlns:a16="http://schemas.microsoft.com/office/drawing/2014/main" id="{7218809D-0511-42B2-B2DB-355C09FAF9EE}"/>
              </a:ext>
            </a:extLst>
          </p:cNvPr>
          <p:cNvSpPr>
            <a:spLocks noGrp="1"/>
          </p:cNvSpPr>
          <p:nvPr>
            <p:ph idx="1"/>
          </p:nvPr>
        </p:nvSpPr>
        <p:spPr>
          <a:xfrm>
            <a:off x="677334" y="1482291"/>
            <a:ext cx="8596668" cy="4559071"/>
          </a:xfrm>
        </p:spPr>
        <p:txBody>
          <a:bodyPr>
            <a:normAutofit/>
          </a:bodyPr>
          <a:lstStyle/>
          <a:p>
            <a:r>
              <a:rPr lang="en-GB" sz="3200" dirty="0"/>
              <a:t>Early reading and phonics </a:t>
            </a:r>
          </a:p>
          <a:p>
            <a:endParaRPr lang="en-GB" sz="3200" dirty="0"/>
          </a:p>
          <a:p>
            <a:r>
              <a:rPr lang="en-GB" sz="3200" dirty="0"/>
              <a:t>The curriculum </a:t>
            </a:r>
          </a:p>
          <a:p>
            <a:endParaRPr lang="en-GB" sz="3200" dirty="0"/>
          </a:p>
          <a:p>
            <a:r>
              <a:rPr lang="en-GB" sz="3200" dirty="0"/>
              <a:t>The lowest 20% of pupils</a:t>
            </a:r>
          </a:p>
          <a:p>
            <a:endParaRPr lang="en-GB" sz="3200" dirty="0"/>
          </a:p>
          <a:p>
            <a:r>
              <a:rPr lang="en-GB" sz="3200" dirty="0"/>
              <a:t>Safeguarding </a:t>
            </a:r>
          </a:p>
        </p:txBody>
      </p:sp>
    </p:spTree>
    <p:extLst>
      <p:ext uri="{BB962C8B-B14F-4D97-AF65-F5344CB8AC3E}">
        <p14:creationId xmlns:p14="http://schemas.microsoft.com/office/powerpoint/2010/main" val="762338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7EA2B-AB80-4B0B-A343-AF794985794A}"/>
              </a:ext>
            </a:extLst>
          </p:cNvPr>
          <p:cNvSpPr>
            <a:spLocks noGrp="1"/>
          </p:cNvSpPr>
          <p:nvPr>
            <p:ph type="title"/>
          </p:nvPr>
        </p:nvSpPr>
        <p:spPr/>
        <p:txBody>
          <a:bodyPr/>
          <a:lstStyle/>
          <a:p>
            <a:r>
              <a:rPr lang="en-GB" dirty="0"/>
              <a:t>Early reading and phonics </a:t>
            </a:r>
          </a:p>
        </p:txBody>
      </p:sp>
      <p:sp>
        <p:nvSpPr>
          <p:cNvPr id="3" name="Content Placeholder 2">
            <a:extLst>
              <a:ext uri="{FF2B5EF4-FFF2-40B4-BE49-F238E27FC236}">
                <a16:creationId xmlns:a16="http://schemas.microsoft.com/office/drawing/2014/main" id="{DEEC7E14-45C8-473B-961B-6FC09C38B770}"/>
              </a:ext>
            </a:extLst>
          </p:cNvPr>
          <p:cNvSpPr>
            <a:spLocks noGrp="1"/>
          </p:cNvSpPr>
          <p:nvPr>
            <p:ph idx="1"/>
          </p:nvPr>
        </p:nvSpPr>
        <p:spPr>
          <a:xfrm>
            <a:off x="677334" y="1424539"/>
            <a:ext cx="8596668" cy="4616823"/>
          </a:xfrm>
        </p:spPr>
        <p:txBody>
          <a:bodyPr>
            <a:normAutofit/>
          </a:bodyPr>
          <a:lstStyle/>
          <a:p>
            <a:r>
              <a:rPr lang="en-GB" sz="2800" dirty="0"/>
              <a:t>How does the school prioritise reading? </a:t>
            </a:r>
          </a:p>
          <a:p>
            <a:r>
              <a:rPr lang="en-GB" sz="2800" dirty="0"/>
              <a:t>How does your school foster a love of reading?</a:t>
            </a:r>
          </a:p>
          <a:p>
            <a:r>
              <a:rPr lang="en-GB" sz="2800" dirty="0"/>
              <a:t>Programme and progress – how do you know how well your children are progressing through the phonics programme?</a:t>
            </a:r>
          </a:p>
          <a:p>
            <a:r>
              <a:rPr lang="en-GB" sz="2800" dirty="0"/>
              <a:t>Is the teaching of phonics systematic?</a:t>
            </a:r>
          </a:p>
          <a:p>
            <a:r>
              <a:rPr lang="en-GB" sz="2800" dirty="0"/>
              <a:t>Is there a recognised phonics teaching scheme and how do you ensure fidelity to it?</a:t>
            </a:r>
          </a:p>
        </p:txBody>
      </p:sp>
    </p:spTree>
    <p:extLst>
      <p:ext uri="{BB962C8B-B14F-4D97-AF65-F5344CB8AC3E}">
        <p14:creationId xmlns:p14="http://schemas.microsoft.com/office/powerpoint/2010/main" val="33106057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6AC82-A137-4693-9868-E53E8EE4E593}"/>
              </a:ext>
            </a:extLst>
          </p:cNvPr>
          <p:cNvSpPr>
            <a:spLocks noGrp="1"/>
          </p:cNvSpPr>
          <p:nvPr>
            <p:ph type="title"/>
          </p:nvPr>
        </p:nvSpPr>
        <p:spPr/>
        <p:txBody>
          <a:bodyPr/>
          <a:lstStyle/>
          <a:p>
            <a:r>
              <a:rPr lang="en-GB" dirty="0"/>
              <a:t>Early reading and phonics </a:t>
            </a:r>
          </a:p>
        </p:txBody>
      </p:sp>
      <p:sp>
        <p:nvSpPr>
          <p:cNvPr id="3" name="Content Placeholder 2">
            <a:extLst>
              <a:ext uri="{FF2B5EF4-FFF2-40B4-BE49-F238E27FC236}">
                <a16:creationId xmlns:a16="http://schemas.microsoft.com/office/drawing/2014/main" id="{326EE5DC-0346-4546-B847-B1E004202F91}"/>
              </a:ext>
            </a:extLst>
          </p:cNvPr>
          <p:cNvSpPr>
            <a:spLocks noGrp="1"/>
          </p:cNvSpPr>
          <p:nvPr>
            <p:ph idx="1"/>
          </p:nvPr>
        </p:nvSpPr>
        <p:spPr>
          <a:xfrm>
            <a:off x="677334" y="1395663"/>
            <a:ext cx="8596668" cy="4645699"/>
          </a:xfrm>
        </p:spPr>
        <p:txBody>
          <a:bodyPr/>
          <a:lstStyle/>
          <a:p>
            <a:r>
              <a:rPr lang="en-GB" sz="3200" dirty="0"/>
              <a:t>Do children’s books match to the sounds that they know and are learning?</a:t>
            </a:r>
          </a:p>
          <a:p>
            <a:r>
              <a:rPr lang="en-GB" sz="3200" dirty="0"/>
              <a:t>How quickly is phonics taught in reception?</a:t>
            </a:r>
          </a:p>
          <a:p>
            <a:r>
              <a:rPr lang="en-GB" sz="3200" dirty="0"/>
              <a:t>What is in place to help children catch up or keep up? </a:t>
            </a:r>
          </a:p>
          <a:p>
            <a:r>
              <a:rPr lang="en-GB" sz="3200" dirty="0"/>
              <a:t>How do you know how successful the catch up programmes are?</a:t>
            </a:r>
          </a:p>
          <a:p>
            <a:endParaRPr lang="en-GB" dirty="0"/>
          </a:p>
        </p:txBody>
      </p:sp>
    </p:spTree>
    <p:extLst>
      <p:ext uri="{BB962C8B-B14F-4D97-AF65-F5344CB8AC3E}">
        <p14:creationId xmlns:p14="http://schemas.microsoft.com/office/powerpoint/2010/main" val="348600565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109</TotalTime>
  <Words>1993</Words>
  <Application>Microsoft Office PowerPoint</Application>
  <PresentationFormat>Widescreen</PresentationFormat>
  <Paragraphs>144</Paragraphs>
  <Slides>25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Trebuchet MS</vt:lpstr>
      <vt:lpstr>Wingdings 3</vt:lpstr>
      <vt:lpstr>Facet</vt:lpstr>
      <vt:lpstr>Governor Training for Enhance Academy Trust  </vt:lpstr>
      <vt:lpstr>Ofsted preparation for Governors </vt:lpstr>
      <vt:lpstr>How to prepare for the interview</vt:lpstr>
      <vt:lpstr>How involved will I be?</vt:lpstr>
      <vt:lpstr>Who should attend?</vt:lpstr>
      <vt:lpstr>What questions will I be asked?</vt:lpstr>
      <vt:lpstr>4 key areas of focus for all inspections. </vt:lpstr>
      <vt:lpstr>Early reading and phonics </vt:lpstr>
      <vt:lpstr>Early reading and phonics </vt:lpstr>
      <vt:lpstr>General reading </vt:lpstr>
      <vt:lpstr>The curriculum </vt:lpstr>
      <vt:lpstr>The curriculum </vt:lpstr>
      <vt:lpstr>The curriculum </vt:lpstr>
      <vt:lpstr>The curriculum</vt:lpstr>
      <vt:lpstr>Lowest 20%</vt:lpstr>
      <vt:lpstr>Lowest 20%</vt:lpstr>
      <vt:lpstr>Safeguarding</vt:lpstr>
      <vt:lpstr>Safeguarding </vt:lpstr>
      <vt:lpstr>Safeguarding </vt:lpstr>
      <vt:lpstr>safeguarding</vt:lpstr>
      <vt:lpstr>How long will the interview last?</vt:lpstr>
      <vt:lpstr>Attending for feedback</vt:lpstr>
      <vt:lpstr>Attending for feedback </vt:lpstr>
      <vt:lpstr>Attending for feedback </vt:lpstr>
      <vt:lpstr>Questions and queries?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Governor Training for Enhance Academy Trust</dc:title>
  <dc:creator>Janet Lunn</dc:creator>
  <cp:lastModifiedBy>Windows User</cp:lastModifiedBy>
  <cp:revision>2</cp:revision>
  <dcterms:created xsi:type="dcterms:W3CDTF">2022-03-15T20:37:51Z</dcterms:created>
  <dcterms:modified xsi:type="dcterms:W3CDTF">2022-04-04T10:56:31Z</dcterms:modified>
</cp:coreProperties>
</file>